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8" r:id="rId4"/>
    <p:sldId id="259" r:id="rId5"/>
    <p:sldId id="260"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4" r:id="rId27"/>
    <p:sldId id="285"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51A03B67-CAA9-40FA-9E65-DF6285427F53}" type="datetimeFigureOut">
              <a:rPr lang="en-US" smtClean="0"/>
              <a:t>9/25/2017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8807F67-7750-4053-A590-F5C61795C8C7}" type="slidenum">
              <a:rPr lang="en-IN" smtClean="0"/>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1A03B67-CAA9-40FA-9E65-DF6285427F53}" type="datetimeFigureOut">
              <a:rPr lang="en-US" smtClean="0"/>
              <a:t>9/25/2017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8807F67-7750-4053-A590-F5C61795C8C7}"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A03B67-CAA9-40FA-9E65-DF6285427F53}" type="datetimeFigureOut">
              <a:rPr lang="en-US" smtClean="0"/>
              <a:t>9/25/2017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8807F67-7750-4053-A590-F5C61795C8C7}"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51A03B67-CAA9-40FA-9E65-DF6285427F53}" type="datetimeFigureOut">
              <a:rPr lang="en-US" smtClean="0"/>
              <a:t>9/25/2017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8807F67-7750-4053-A590-F5C61795C8C7}"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51A03B67-CAA9-40FA-9E65-DF6285427F53}" type="datetimeFigureOut">
              <a:rPr lang="en-US" smtClean="0"/>
              <a:t>9/25/2017</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8807F67-7750-4053-A590-F5C61795C8C7}"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51A03B67-CAA9-40FA-9E65-DF6285427F53}" type="datetimeFigureOut">
              <a:rPr lang="en-US" smtClean="0"/>
              <a:t>9/25/2017</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8807F67-7750-4053-A590-F5C61795C8C7}"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A03B67-CAA9-40FA-9E65-DF6285427F53}" type="datetimeFigureOut">
              <a:rPr lang="en-US" smtClean="0"/>
              <a:t>9/25/2017</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8807F67-7750-4053-A590-F5C61795C8C7}"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A03B67-CAA9-40FA-9E65-DF6285427F53}" type="datetimeFigureOut">
              <a:rPr lang="en-US" smtClean="0"/>
              <a:t>9/25/2017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8807F67-7750-4053-A590-F5C61795C8C7}"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A03B67-CAA9-40FA-9E65-DF6285427F53}" type="datetimeFigureOut">
              <a:rPr lang="en-US" smtClean="0"/>
              <a:t>9/25/2017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8807F67-7750-4053-A590-F5C61795C8C7}" type="slidenum">
              <a:rPr lang="en-IN" smtClean="0"/>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1A03B67-CAA9-40FA-9E65-DF6285427F53}" type="datetimeFigureOut">
              <a:rPr lang="en-US" smtClean="0"/>
              <a:t>9/25/2017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8807F67-7750-4053-A590-F5C61795C8C7}"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1A03B67-CAA9-40FA-9E65-DF6285427F53}" type="datetimeFigureOut">
              <a:rPr lang="en-US" smtClean="0"/>
              <a:t>9/25/2017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8807F67-7750-4053-A590-F5C61795C8C7}"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A03B67-CAA9-40FA-9E65-DF6285427F53}" type="datetimeFigureOut">
              <a:rPr lang="en-US" smtClean="0"/>
              <a:t>9/25/2017</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807F67-7750-4053-A590-F5C61795C8C7}"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IN" b="1" dirty="0"/>
              <a:t>Measles – Rubella Handbook</a:t>
            </a:r>
            <a:r>
              <a:rPr lang="en-IN" dirty="0"/>
              <a:t/>
            </a:r>
            <a:br>
              <a:rPr lang="en-IN" dirty="0"/>
            </a:br>
            <a:r>
              <a:rPr lang="en-IN" dirty="0"/>
              <a:t> </a:t>
            </a:r>
            <a:br>
              <a:rPr lang="en-IN" dirty="0"/>
            </a:br>
            <a:r>
              <a:rPr lang="en-IN" dirty="0"/>
              <a:t/>
            </a:r>
            <a:br>
              <a:rPr lang="en-IN" dirty="0"/>
            </a:br>
            <a:r>
              <a:rPr lang="en-IN" dirty="0"/>
              <a:t> </a:t>
            </a:r>
            <a:br>
              <a:rPr lang="en-IN" dirty="0"/>
            </a:br>
            <a:endParaRPr lang="en-IN" dirty="0"/>
          </a:p>
        </p:txBody>
      </p:sp>
      <p:sp>
        <p:nvSpPr>
          <p:cNvPr id="3" name="Subtitle 2"/>
          <p:cNvSpPr>
            <a:spLocks noGrp="1"/>
          </p:cNvSpPr>
          <p:nvPr>
            <p:ph type="subTitle" idx="1"/>
          </p:nvPr>
        </p:nvSpPr>
        <p:spPr/>
        <p:txBody>
          <a:bodyPr/>
          <a:lstStyle/>
          <a:p>
            <a:r>
              <a:rPr lang="en-IN" b="1" dirty="0" smtClean="0"/>
              <a:t>Frequently Asked Questions</a:t>
            </a:r>
            <a:r>
              <a:rPr lang="en-IN" dirty="0" smtClean="0"/>
              <a:t/>
            </a:r>
            <a:br>
              <a:rPr lang="en-IN" dirty="0" smtClean="0"/>
            </a:br>
            <a:r>
              <a:rPr lang="en-IN" b="1" dirty="0" smtClean="0"/>
              <a:t>For Use of Teachers</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ChangeArrowheads="1"/>
          </p:cNvSpPr>
          <p:nvPr/>
        </p:nvSpPr>
        <p:spPr bwMode="auto">
          <a:xfrm>
            <a:off x="0" y="928670"/>
            <a:ext cx="8150244" cy="526297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Government of India has decided to introduce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measles-rubella (MR)</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vaccine.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The vaccine will be launched through a campaign,</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to be followed by inclusion of the MR vaccine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in the routine immunization.</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The MR vaccine will be introduced in all the states in a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phased manner.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This campaign targets all children between 9 months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upto</a:t>
            </a: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15 years of age irrespective of their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immunization status for measles/rubella with MMR or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MR vaccine</a:t>
            </a:r>
            <a:r>
              <a:rPr kumimoji="0" lang="en-US"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b="1" dirty="0"/>
              <a:t>Q1.What is measles and how does it spread?</a:t>
            </a:r>
            <a:endParaRPr lang="en-IN" dirty="0"/>
          </a:p>
          <a:p>
            <a:r>
              <a:rPr lang="en-US" dirty="0" err="1"/>
              <a:t>Ans.Measles</a:t>
            </a:r>
            <a:r>
              <a:rPr lang="en-US" dirty="0"/>
              <a:t> is a highly infectious and a life-threatening disease, which spreads through virus. Measles causes disability and untimely death of children due to its complications</a:t>
            </a:r>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b="1" dirty="0"/>
              <a:t>Q2.    What are the symptoms of measles?</a:t>
            </a:r>
            <a:endParaRPr lang="en-IN" dirty="0"/>
          </a:p>
          <a:p>
            <a:r>
              <a:rPr lang="en-US" dirty="0"/>
              <a:t>Ans. Measles is a highly contagious disease. It spreads through coughing and sneezing of an infected person. Normally, the symptoms are pinkish-red blotches/rash on the face and body, high </a:t>
            </a:r>
            <a:r>
              <a:rPr lang="en-US" dirty="0" err="1"/>
              <a:t>fever,cough</a:t>
            </a:r>
            <a:r>
              <a:rPr lang="en-US" dirty="0"/>
              <a:t>, running </a:t>
            </a:r>
            <a:r>
              <a:rPr lang="en-US" dirty="0" err="1"/>
              <a:t>noseand</a:t>
            </a:r>
            <a:r>
              <a:rPr lang="en-US" dirty="0"/>
              <a:t> redness in the eyes. </a:t>
            </a:r>
            <a:endParaRPr lang="en-IN" dirty="0"/>
          </a:p>
          <a:p>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b="1" dirty="0"/>
              <a:t>Q3.   Measles- rubella (MR) vaccine ensures protection against which diseases?</a:t>
            </a:r>
            <a:endParaRPr lang="en-IN" dirty="0"/>
          </a:p>
          <a:p>
            <a:r>
              <a:rPr lang="en-US" dirty="0"/>
              <a:t>Ans.  Measles-rubella (MR) vaccination ensures protection against measles and rubella diseases. In addition, the newborn babies are protected against congenital rubella syndrome (CRS)if pregnant women have immunity against rubella</a:t>
            </a:r>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b="1" dirty="0"/>
              <a:t>Q4.Children of which age-group are to be vaccinated with this vaccine?</a:t>
            </a:r>
            <a:endParaRPr lang="en-IN" dirty="0"/>
          </a:p>
          <a:p>
            <a:r>
              <a:rPr lang="en-US" dirty="0" err="1"/>
              <a:t>Ans.Under</a:t>
            </a:r>
            <a:r>
              <a:rPr lang="en-US" dirty="0"/>
              <a:t> the national campaign, this vaccine is to be administered as a single shot to children in the age-</a:t>
            </a:r>
            <a:r>
              <a:rPr lang="en-US" dirty="0" err="1"/>
              <a:t>groupof</a:t>
            </a:r>
            <a:r>
              <a:rPr lang="en-US" dirty="0"/>
              <a:t> 9 month to less than15 years.</a:t>
            </a:r>
            <a:endParaRPr lang="en-IN" dirty="0"/>
          </a:p>
          <a:p>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lnSpcReduction="10000"/>
          </a:bodyPr>
          <a:lstStyle/>
          <a:p>
            <a:r>
              <a:rPr lang="en-US" dirty="0"/>
              <a:t> </a:t>
            </a:r>
            <a:endParaRPr lang="en-IN" dirty="0"/>
          </a:p>
          <a:p>
            <a:r>
              <a:rPr lang="en-US" b="1" dirty="0"/>
              <a:t>Q5.Where will this campaign be run?</a:t>
            </a:r>
            <a:endParaRPr lang="en-IN" dirty="0"/>
          </a:p>
          <a:p>
            <a:r>
              <a:rPr lang="en-US" dirty="0"/>
              <a:t>Ans.  This campaign will be run at all schools, across </a:t>
            </a:r>
            <a:r>
              <a:rPr lang="en-US" dirty="0" err="1"/>
              <a:t>communities,at</a:t>
            </a:r>
            <a:r>
              <a:rPr lang="en-US" dirty="0"/>
              <a:t> Government hospitals and Health Centers, where the children in the age-group of9 months to15 years are to be vaccinated. All the children in your school in this age-group should participate in this campaign.</a:t>
            </a:r>
            <a:endParaRPr lang="en-IN" dirty="0"/>
          </a:p>
          <a:p>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b="1" dirty="0"/>
              <a:t>Q6. If my child has already received the MR vaccine, is it necessary to give the vaccine again?</a:t>
            </a:r>
            <a:endParaRPr lang="en-IN" dirty="0"/>
          </a:p>
          <a:p>
            <a:r>
              <a:rPr lang="en-US" dirty="0" err="1"/>
              <a:t>Ans.Yes,even</a:t>
            </a:r>
            <a:r>
              <a:rPr lang="en-US" dirty="0"/>
              <a:t> if your child has received this vaccine earlier, it is necessary to give this dose again, as a supplementary dose, which will </a:t>
            </a:r>
            <a:r>
              <a:rPr lang="en-US" dirty="0" err="1"/>
              <a:t>provideadditional</a:t>
            </a:r>
            <a:r>
              <a:rPr lang="en-US" dirty="0"/>
              <a:t> protection to your child.</a:t>
            </a:r>
            <a:endParaRPr lang="en-IN" dirty="0"/>
          </a:p>
          <a:p>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b="1" dirty="0"/>
              <a:t>Q7.What are the temporary symptoms in some children as a result of this vaccination?</a:t>
            </a:r>
            <a:endParaRPr lang="en-IN" dirty="0"/>
          </a:p>
          <a:p>
            <a:r>
              <a:rPr lang="en-US" dirty="0"/>
              <a:t>Ans. As with any vaccination, there may be anxiety, worry and nervousness in some children but there is no need to panic on this.</a:t>
            </a:r>
            <a:endParaRPr lang="en-IN" dirty="0"/>
          </a:p>
          <a:p>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b="1" dirty="0"/>
              <a:t>Q8.How serious is the impact of measles?</a:t>
            </a:r>
            <a:endParaRPr lang="en-IN" dirty="0"/>
          </a:p>
          <a:p>
            <a:r>
              <a:rPr lang="en-US" dirty="0" err="1"/>
              <a:t>Ans.Measles</a:t>
            </a:r>
            <a:r>
              <a:rPr lang="en-US" dirty="0"/>
              <a:t> can be life-threatening for children (less than five years of age) and in adults (above 20 years) as it may cause death due to complications such as </a:t>
            </a:r>
            <a:r>
              <a:rPr lang="en-US" dirty="0" err="1"/>
              <a:t>diarrhoea</a:t>
            </a:r>
            <a:r>
              <a:rPr lang="en-US" dirty="0"/>
              <a:t>, pneumonia and brain infection.</a:t>
            </a:r>
            <a:endParaRPr lang="en-IN" dirty="0"/>
          </a:p>
          <a:p>
            <a:r>
              <a:rPr lang="en-US" b="1" dirty="0"/>
              <a:t> </a:t>
            </a:r>
            <a:endParaRPr lang="en-IN" dirty="0"/>
          </a:p>
          <a:p>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b="1" dirty="0"/>
              <a:t>Q9.What is the cure for measles or rubella?</a:t>
            </a:r>
            <a:endParaRPr lang="en-IN" dirty="0"/>
          </a:p>
          <a:p>
            <a:r>
              <a:rPr lang="en-US" dirty="0"/>
              <a:t>Ans. There is no </a:t>
            </a:r>
            <a:r>
              <a:rPr lang="en-US" dirty="0" err="1"/>
              <a:t>specificcure</a:t>
            </a:r>
            <a:r>
              <a:rPr lang="en-US" dirty="0"/>
              <a:t> for measles or rubella but these can be prevented by vaccination. The measles affected person must take rest, have adequate liquid intake and keep fever under control.  Immediately after recovery of measles, the patient has to be </a:t>
            </a:r>
            <a:r>
              <a:rPr lang="en-US" dirty="0" err="1"/>
              <a:t>administeredtwo</a:t>
            </a:r>
            <a:r>
              <a:rPr lang="en-US" dirty="0"/>
              <a:t> doses of Vitamin-A.</a:t>
            </a:r>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357166"/>
            <a:ext cx="8229600" cy="1143000"/>
          </a:xfrm>
        </p:spPr>
        <p:txBody>
          <a:bodyPr>
            <a:normAutofit fontScale="90000"/>
          </a:bodyPr>
          <a:lstStyle/>
          <a:p>
            <a:r>
              <a:rPr lang="en-US" b="1" dirty="0" smtClean="0"/>
              <a:t/>
            </a:r>
            <a:br>
              <a:rPr lang="en-US" b="1" dirty="0" smtClean="0"/>
            </a:br>
            <a:r>
              <a:rPr lang="en-US" b="1" dirty="0" smtClean="0"/>
              <a:t>Frequently asked questions on Rubella</a:t>
            </a:r>
            <a:r>
              <a:rPr lang="en-IN" dirty="0" smtClean="0"/>
              <a:t/>
            </a:r>
            <a:br>
              <a:rPr lang="en-IN" dirty="0" smtClean="0"/>
            </a:br>
            <a:endParaRPr lang="en-IN" dirty="0"/>
          </a:p>
        </p:txBody>
      </p:sp>
      <p:sp>
        <p:nvSpPr>
          <p:cNvPr id="3" name="Content Placeholder 2"/>
          <p:cNvSpPr>
            <a:spLocks noGrp="1"/>
          </p:cNvSpPr>
          <p:nvPr>
            <p:ph idx="1"/>
          </p:nvPr>
        </p:nvSpPr>
        <p:spPr/>
        <p:txBody>
          <a:bodyPr>
            <a:normAutofit lnSpcReduction="10000"/>
          </a:bodyPr>
          <a:lstStyle/>
          <a:p>
            <a:r>
              <a:rPr lang="en-US" b="1" dirty="0" smtClean="0"/>
              <a:t>Q10.What </a:t>
            </a:r>
            <a:r>
              <a:rPr lang="en-US" b="1" dirty="0"/>
              <a:t>are the symptoms of rubella?</a:t>
            </a:r>
            <a:endParaRPr lang="en-IN" dirty="0"/>
          </a:p>
          <a:p>
            <a:r>
              <a:rPr lang="en-US" dirty="0"/>
              <a:t>Ans. In children, the disease is usually mild with symptoms such as rash, low fever, nausea and mild conjunctivitis. Swollen lymph glands behind the ears and in the neck are the most characteristic clinical feature. Infected adults, more commonly women, may suffer from arthritis and painful joints. This virus can infect both boys and girls.</a:t>
            </a:r>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85000" lnSpcReduction="20000"/>
          </a:bodyPr>
          <a:lstStyle/>
          <a:p>
            <a:r>
              <a:rPr lang="en-US" b="1" dirty="0"/>
              <a:t>her pregnancy, what will be the outcome?</a:t>
            </a:r>
            <a:endParaRPr lang="en-IN" dirty="0"/>
          </a:p>
          <a:p>
            <a:r>
              <a:rPr lang="en-US" dirty="0"/>
              <a:t>Ans. When a woman is infected with the rubella virus early in her </a:t>
            </a:r>
            <a:r>
              <a:rPr lang="en-US" dirty="0" err="1"/>
              <a:t>pregnancy,this</a:t>
            </a:r>
            <a:r>
              <a:rPr lang="en-US" dirty="0"/>
              <a:t> can result in Congenital Rubella Syndrome (CRS), which can be greatly harmful for the </a:t>
            </a:r>
            <a:r>
              <a:rPr lang="en-US" dirty="0" err="1"/>
              <a:t>foetus</a:t>
            </a:r>
            <a:r>
              <a:rPr lang="en-US" dirty="0"/>
              <a:t> and newborn child.  CRS is characterized by multiple defects, particularly affecting the eyes (glaucoma, cataract), ears (hearing loss), brain (</a:t>
            </a:r>
            <a:r>
              <a:rPr lang="en-US" dirty="0" err="1"/>
              <a:t>microcephaly</a:t>
            </a:r>
            <a:r>
              <a:rPr lang="en-US" dirty="0"/>
              <a:t>, mental retardation) and </a:t>
            </a:r>
            <a:r>
              <a:rPr lang="en-US" dirty="0" err="1"/>
              <a:t>heart.Many</a:t>
            </a:r>
            <a:r>
              <a:rPr lang="en-US" dirty="0"/>
              <a:t> of </a:t>
            </a:r>
            <a:r>
              <a:rPr lang="en-US" dirty="0" err="1"/>
              <a:t>theseare</a:t>
            </a:r>
            <a:r>
              <a:rPr lang="en-US" dirty="0"/>
              <a:t> lifelong disabilities, </a:t>
            </a:r>
            <a:r>
              <a:rPr lang="en-US" dirty="0" err="1"/>
              <a:t>requiringtreatment</a:t>
            </a:r>
            <a:r>
              <a:rPr lang="en-US" dirty="0"/>
              <a:t>, surgeries and other expensive care throughout life. This infection can result in miscarriage, premature birth and still birth.</a:t>
            </a:r>
            <a:endParaRPr lang="en-IN" dirty="0"/>
          </a:p>
          <a:p>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85000" lnSpcReduction="10000"/>
          </a:bodyPr>
          <a:lstStyle/>
          <a:p>
            <a:r>
              <a:rPr lang="en-US" b="1" dirty="0"/>
              <a:t>Q12. Is there any treatment for rubella?</a:t>
            </a:r>
            <a:endParaRPr lang="en-IN" dirty="0"/>
          </a:p>
          <a:p>
            <a:r>
              <a:rPr lang="en-US" dirty="0" err="1"/>
              <a:t>Ans.There</a:t>
            </a:r>
            <a:r>
              <a:rPr lang="en-US" dirty="0"/>
              <a:t> is no specific treatment for rubella. The disease can be prevented only </a:t>
            </a:r>
            <a:r>
              <a:rPr lang="en-US" dirty="0" err="1"/>
              <a:t>byvaccine</a:t>
            </a:r>
            <a:r>
              <a:rPr lang="en-US" dirty="0"/>
              <a:t>.</a:t>
            </a:r>
            <a:endParaRPr lang="en-IN" dirty="0"/>
          </a:p>
          <a:p>
            <a:r>
              <a:rPr lang="en-US" dirty="0"/>
              <a:t> </a:t>
            </a:r>
            <a:endParaRPr lang="en-IN" dirty="0"/>
          </a:p>
          <a:p>
            <a:r>
              <a:rPr lang="en-US" b="1" dirty="0"/>
              <a:t>Q13.Where can this vaccine be administered?</a:t>
            </a:r>
            <a:endParaRPr lang="en-IN" dirty="0"/>
          </a:p>
          <a:p>
            <a:r>
              <a:rPr lang="en-US" dirty="0" err="1"/>
              <a:t>Ans.Under</a:t>
            </a:r>
            <a:r>
              <a:rPr lang="en-US" dirty="0"/>
              <a:t> the MR campaign, the vaccine is provided free of cost at all government health centers and hospitals and schools in your state. For further information, contact the ANM, </a:t>
            </a:r>
            <a:r>
              <a:rPr lang="en-US" dirty="0" err="1"/>
              <a:t>ASHAor</a:t>
            </a:r>
            <a:r>
              <a:rPr lang="en-US" dirty="0"/>
              <a:t> </a:t>
            </a:r>
            <a:r>
              <a:rPr lang="en-US" dirty="0" err="1"/>
              <a:t>Anganwadi</a:t>
            </a:r>
            <a:r>
              <a:rPr lang="en-US" dirty="0"/>
              <a:t>.</a:t>
            </a:r>
            <a:endParaRPr lang="en-IN" dirty="0"/>
          </a:p>
          <a:p>
            <a:r>
              <a:rPr lang="en-US" b="1" dirty="0"/>
              <a:t> </a:t>
            </a:r>
            <a:endParaRPr lang="en-IN" dirty="0"/>
          </a:p>
          <a:p>
            <a:endParaRPr lang="en-I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b="1" dirty="0"/>
              <a:t>Q14.Is there any side effect of this vaccine?</a:t>
            </a:r>
            <a:endParaRPr lang="en-IN" dirty="0"/>
          </a:p>
          <a:p>
            <a:r>
              <a:rPr lang="en-US" dirty="0"/>
              <a:t>Ans.MR vaccine is a safe and effective and has been in use for more than 40 years worldwide. Besides India, many other countries in the world have administered this vaccine to millions of children safely.</a:t>
            </a:r>
            <a:endParaRPr lang="en-IN" dirty="0"/>
          </a:p>
          <a:p>
            <a:endParaRPr lang="en-IN"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b="1" dirty="0"/>
              <a:t>Q15.   Why should children in the age-group 9 months to 15 years be vaccinated?</a:t>
            </a:r>
            <a:endParaRPr lang="en-IN" dirty="0"/>
          </a:p>
          <a:p>
            <a:r>
              <a:rPr lang="en-US" dirty="0"/>
              <a:t>Ans. It has been observed that the maximum no. of cases of measles and rubella in the country </a:t>
            </a:r>
            <a:r>
              <a:rPr lang="en-US" dirty="0" err="1"/>
              <a:t>wereamong</a:t>
            </a:r>
            <a:r>
              <a:rPr lang="en-US" dirty="0"/>
              <a:t> children less than15 years of age. It is for this reason that this age-group has been made the target for this campaign.</a:t>
            </a:r>
            <a:endParaRPr lang="en-IN" dirty="0"/>
          </a:p>
          <a:p>
            <a:r>
              <a:rPr lang="en-US" dirty="0"/>
              <a:t> </a:t>
            </a:r>
            <a:endParaRPr lang="en-IN" dirty="0"/>
          </a:p>
          <a:p>
            <a:endParaRPr lang="en-IN"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Q16.Will </a:t>
            </a:r>
            <a:r>
              <a:rPr lang="en-US" b="1" dirty="0"/>
              <a:t>any children be excluded from vaccination?</a:t>
            </a:r>
            <a:r>
              <a:rPr lang="en-IN" dirty="0"/>
              <a:t/>
            </a:r>
            <a:br>
              <a:rPr lang="en-IN" dirty="0"/>
            </a:br>
            <a:endParaRPr lang="en-IN" dirty="0"/>
          </a:p>
        </p:txBody>
      </p:sp>
      <p:sp>
        <p:nvSpPr>
          <p:cNvPr id="3" name="Content Placeholder 2"/>
          <p:cNvSpPr>
            <a:spLocks noGrp="1"/>
          </p:cNvSpPr>
          <p:nvPr>
            <p:ph idx="1"/>
          </p:nvPr>
        </p:nvSpPr>
        <p:spPr/>
        <p:txBody>
          <a:bodyPr/>
          <a:lstStyle/>
          <a:p>
            <a:r>
              <a:rPr lang="en-US" dirty="0"/>
              <a:t>Ans.   Yes, the following category of children will not be given the vaccine if they are:</a:t>
            </a:r>
            <a:endParaRPr lang="en-IN" dirty="0"/>
          </a:p>
          <a:p>
            <a:pPr lvl="0"/>
            <a:r>
              <a:rPr lang="en-US" dirty="0"/>
              <a:t>Suffering from high fever or any other serious disease (like unconsciousness, have fits etc.) </a:t>
            </a:r>
            <a:endParaRPr lang="en-IN" dirty="0"/>
          </a:p>
          <a:p>
            <a:pPr lvl="0"/>
            <a:r>
              <a:rPr lang="en-US" dirty="0"/>
              <a:t>Admitted in hospital </a:t>
            </a:r>
            <a:endParaRPr lang="en-IN" dirty="0"/>
          </a:p>
          <a:p>
            <a:pPr lvl="0"/>
            <a:r>
              <a:rPr lang="en-US" dirty="0"/>
              <a:t>Susceptible to serious allergies as a result of measles-rubella vaccination in the past.</a:t>
            </a:r>
            <a:endParaRPr lang="en-IN" dirty="0"/>
          </a:p>
          <a:p>
            <a:endParaRPr lang="en-I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85000" lnSpcReduction="20000"/>
          </a:bodyPr>
          <a:lstStyle/>
          <a:p>
            <a:r>
              <a:rPr lang="en-US" b="1" dirty="0"/>
              <a:t>Q17.Why is measles-rubella vaccination being carried out in schools instead of health centers?</a:t>
            </a:r>
            <a:endParaRPr lang="en-IN" dirty="0"/>
          </a:p>
          <a:p>
            <a:r>
              <a:rPr lang="en-US" dirty="0"/>
              <a:t>Ans. The MR campaign shall be conducted both in schools as well as hospitals and health </a:t>
            </a:r>
            <a:r>
              <a:rPr lang="en-US" dirty="0" err="1"/>
              <a:t>centres</a:t>
            </a:r>
            <a:r>
              <a:rPr lang="en-US" dirty="0"/>
              <a:t>. As MR campaign aims to </a:t>
            </a:r>
            <a:r>
              <a:rPr lang="en-US" dirty="0" err="1"/>
              <a:t>coverchildren</a:t>
            </a:r>
            <a:r>
              <a:rPr lang="en-US" dirty="0"/>
              <a:t> in the age-group of 9 months to less than 15 years, the school going children shall be provided vaccination through session sites at </a:t>
            </a:r>
            <a:r>
              <a:rPr lang="en-US" dirty="0" err="1"/>
              <a:t>schools.The</a:t>
            </a:r>
            <a:r>
              <a:rPr lang="en-US" dirty="0"/>
              <a:t> pre-school and non-school going children shall be covered through outreach activity in community. It is possible to ensure complete coverage if the measles-rubella vaccination is undertaken collectively.</a:t>
            </a:r>
            <a:endParaRPr lang="en-IN" dirty="0"/>
          </a:p>
          <a:p>
            <a:endParaRPr lang="en-IN"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85000" lnSpcReduction="10000"/>
          </a:bodyPr>
          <a:lstStyle/>
          <a:p>
            <a:r>
              <a:rPr lang="en-US" b="1" dirty="0"/>
              <a:t>Q18.In case any child has already been vaccinated for measles/MR/MMR, is it necessary for him to have another measles-rubella vaccination?</a:t>
            </a:r>
            <a:endParaRPr lang="en-IN" dirty="0"/>
          </a:p>
          <a:p>
            <a:r>
              <a:rPr lang="en-US" dirty="0"/>
              <a:t>Ans. Yes, it is important that all children in the 9 months </a:t>
            </a:r>
            <a:r>
              <a:rPr lang="en-US" dirty="0" err="1"/>
              <a:t>toless</a:t>
            </a:r>
            <a:r>
              <a:rPr lang="en-US" dirty="0"/>
              <a:t> than 15 years age-group are administered this vaccine, irrespective of whether the child has suffered any ailment earlier or has been vaccinated in the past. The campaign dose is in addition to the routine vaccine dose. This additional protection will help to knock out the disease from the susceptible population.</a:t>
            </a:r>
            <a:endParaRPr lang="en-IN" dirty="0"/>
          </a:p>
          <a:p>
            <a:endParaRPr lang="en-I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20000"/>
          </a:bodyPr>
          <a:lstStyle/>
          <a:p>
            <a:r>
              <a:rPr lang="en-US" b="1" dirty="0"/>
              <a:t>Q19.How safe is the MR vaccine given in this vaccination campaign?  Is this vaccine being used in other countries as well?</a:t>
            </a:r>
            <a:endParaRPr lang="en-IN" dirty="0"/>
          </a:p>
          <a:p>
            <a:r>
              <a:rPr lang="en-US" dirty="0"/>
              <a:t>Ans. The MR vaccine given in this campaign is very safe and effective </a:t>
            </a:r>
            <a:r>
              <a:rPr lang="en-US" dirty="0" err="1"/>
              <a:t>andhas</a:t>
            </a:r>
            <a:r>
              <a:rPr lang="en-US" dirty="0"/>
              <a:t> been in use for the last 40 years worldwide. The private doctors in the country are using the MR/MMR vaccine for children </a:t>
            </a:r>
            <a:r>
              <a:rPr lang="en-US" dirty="0" err="1"/>
              <a:t>sincemany</a:t>
            </a:r>
            <a:r>
              <a:rPr lang="en-US" dirty="0"/>
              <a:t> years. Presently, MR/MMR vaccine is being given in 149 countries throughout the world.</a:t>
            </a:r>
            <a:endParaRPr lang="en-IN" dirty="0"/>
          </a:p>
          <a:p>
            <a:r>
              <a:rPr lang="en-US" dirty="0"/>
              <a:t> </a:t>
            </a:r>
            <a:endParaRPr lang="en-IN" dirty="0"/>
          </a:p>
          <a:p>
            <a:endParaRPr lang="en-IN"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lnSpcReduction="10000"/>
          </a:bodyPr>
          <a:lstStyle/>
          <a:p>
            <a:r>
              <a:rPr lang="en-US" b="1" dirty="0"/>
              <a:t>Q20.Are there any side effects of MR vaccine? </a:t>
            </a:r>
            <a:endParaRPr lang="en-IN" dirty="0"/>
          </a:p>
          <a:p>
            <a:r>
              <a:rPr lang="en-US" dirty="0"/>
              <a:t>Ans. MR vaccine is a very safe and effective one. Generally, the side effects after the vaccination are very rare and minute, without any long-term effect.  A few children may suffer from tension, worry and nervousness but there is no need to panic.</a:t>
            </a:r>
            <a:endParaRPr lang="en-IN" dirty="0"/>
          </a:p>
          <a:p>
            <a:r>
              <a:rPr lang="en-US" dirty="0"/>
              <a:t> </a:t>
            </a:r>
            <a:endParaRPr lang="en-IN" dirty="0"/>
          </a:p>
          <a:p>
            <a:endParaRPr lang="en-IN"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b="1" dirty="0"/>
              <a:t>Q21.Will there be availability of medical aid at the vaccination point?</a:t>
            </a:r>
            <a:endParaRPr lang="en-IN" dirty="0"/>
          </a:p>
          <a:p>
            <a:r>
              <a:rPr lang="en-US" dirty="0"/>
              <a:t>Ans. The children will be vaccinated by a trained health worker. All immunization sessions – whether in schools </a:t>
            </a:r>
            <a:r>
              <a:rPr lang="en-US" dirty="0" err="1"/>
              <a:t>oroutreach</a:t>
            </a:r>
            <a:r>
              <a:rPr lang="en-US" dirty="0"/>
              <a:t> – are linked to fully equipped health </a:t>
            </a:r>
            <a:r>
              <a:rPr lang="en-US" dirty="0" err="1"/>
              <a:t>centres</a:t>
            </a:r>
            <a:r>
              <a:rPr lang="en-US" dirty="0"/>
              <a:t> to handle any adverse event.</a:t>
            </a:r>
            <a:endParaRPr lang="en-IN" dirty="0"/>
          </a:p>
          <a:p>
            <a:endParaRPr lang="en-IN"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b="1" dirty="0"/>
              <a:t>Q22.What are the </a:t>
            </a:r>
            <a:r>
              <a:rPr lang="en-US" b="1" dirty="0" err="1"/>
              <a:t>plansfor</a:t>
            </a:r>
            <a:r>
              <a:rPr lang="en-US" b="1" dirty="0"/>
              <a:t> the presence of parents of school-going children during the vaccination?</a:t>
            </a:r>
            <a:endParaRPr lang="en-IN" dirty="0"/>
          </a:p>
          <a:p>
            <a:r>
              <a:rPr lang="en-US" dirty="0"/>
              <a:t>Ans. The vaccination at the schools will be done in the presence of teachers. However, the parents may accompany their wards at the time of vaccination if so desired.</a:t>
            </a:r>
            <a:endParaRPr lang="en-IN" dirty="0"/>
          </a:p>
          <a:p>
            <a:endParaRPr lang="en-IN"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b="1" dirty="0"/>
              <a:t>Your role as a teacher in the measles-rubella (MR) </a:t>
            </a:r>
            <a:r>
              <a:rPr lang="en-US" b="1" dirty="0" err="1"/>
              <a:t>vaccinationcampaign</a:t>
            </a:r>
            <a:endParaRPr lang="en-IN" dirty="0"/>
          </a:p>
          <a:p>
            <a:r>
              <a:rPr lang="en-IN" dirty="0"/>
              <a:t>It is important to develop a proactive and encouraging atmosphere in the </a:t>
            </a:r>
          </a:p>
          <a:p>
            <a:r>
              <a:rPr lang="en-US" dirty="0"/>
              <a:t>School towards vaccination. Ensure that:</a:t>
            </a:r>
            <a:endParaRPr lang="en-IN" dirty="0"/>
          </a:p>
          <a:p>
            <a:endParaRPr lang="en-IN"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28596" y="571480"/>
            <a:ext cx="8229600" cy="6000792"/>
          </a:xfrm>
        </p:spPr>
        <p:txBody>
          <a:bodyPr>
            <a:noAutofit/>
          </a:bodyPr>
          <a:lstStyle/>
          <a:p>
            <a:r>
              <a:rPr lang="en-US" sz="2000" b="1" dirty="0"/>
              <a:t>Before Vaccination </a:t>
            </a:r>
            <a:endParaRPr lang="en-IN" sz="2000" dirty="0"/>
          </a:p>
          <a:p>
            <a:pPr lvl="0"/>
            <a:r>
              <a:rPr lang="en-IN" sz="2000" dirty="0"/>
              <a:t>Participate in all the training/awareness programmes prior to vaccination. </a:t>
            </a:r>
          </a:p>
          <a:p>
            <a:pPr lvl="0"/>
            <a:r>
              <a:rPr lang="en-IN" sz="2000" dirty="0"/>
              <a:t>Assist the ANM in fixing the time and place for the campaign. </a:t>
            </a:r>
          </a:p>
          <a:p>
            <a:pPr lvl="0"/>
            <a:r>
              <a:rPr lang="en-IN" sz="2000" dirty="0"/>
              <a:t>Prepare a list of children who are to be vaccinated. </a:t>
            </a:r>
          </a:p>
          <a:p>
            <a:pPr lvl="0"/>
            <a:r>
              <a:rPr lang="en-IN" sz="2000" dirty="0"/>
              <a:t>Every student to be given the invitation letter for information of their guardians. </a:t>
            </a:r>
          </a:p>
          <a:p>
            <a:pPr lvl="0"/>
            <a:r>
              <a:rPr lang="en-IN" sz="2000" dirty="0"/>
              <a:t>Guardians should also be informed through Parents-Teachers’ Meetings. </a:t>
            </a:r>
          </a:p>
          <a:p>
            <a:pPr lvl="0"/>
            <a:r>
              <a:rPr lang="en-IN" sz="2000" dirty="0"/>
              <a:t>This information may also be transmitted through </a:t>
            </a:r>
            <a:r>
              <a:rPr lang="en-IN" sz="2000" dirty="0" err="1"/>
              <a:t>whatsapp</a:t>
            </a:r>
            <a:r>
              <a:rPr lang="en-IN" sz="2000" dirty="0"/>
              <a:t>, e-mail, SMS or letters. </a:t>
            </a:r>
          </a:p>
          <a:p>
            <a:pPr lvl="0"/>
            <a:r>
              <a:rPr lang="en-IN" sz="2000" dirty="0"/>
              <a:t>For solution of the problems of guardians, arrange for their interaction with the respective health worker/medical officer of the area. </a:t>
            </a:r>
          </a:p>
          <a:p>
            <a:pPr lvl="0"/>
            <a:r>
              <a:rPr lang="en-IN" sz="2000" dirty="0"/>
              <a:t>To generate awareness among the children towards this disease, competition and art exhibition to be organised in the school. </a:t>
            </a:r>
          </a:p>
          <a:p>
            <a:pPr lvl="0"/>
            <a:r>
              <a:rPr lang="en-IN" sz="2000" dirty="0"/>
              <a:t>It must be ensured that the students do not take leave on the day of vaccination. </a:t>
            </a:r>
          </a:p>
          <a:p>
            <a:pPr lvl="0"/>
            <a:r>
              <a:rPr lang="en-IN" sz="2000" dirty="0"/>
              <a:t>The students should be informed that prior to vaccination, it is essential to have some food/snacks (not to remain empty stomach). </a:t>
            </a:r>
          </a:p>
          <a:p>
            <a:endParaRPr lang="en-IN" sz="2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b="1" dirty="0"/>
              <a:t>During Vaccination </a:t>
            </a:r>
            <a:endParaRPr lang="en-IN" dirty="0"/>
          </a:p>
          <a:p>
            <a:pPr lvl="0"/>
            <a:r>
              <a:rPr lang="en-IN" dirty="0"/>
              <a:t>In order to build the self-confidence of the students, be present at the vaccination site. </a:t>
            </a:r>
          </a:p>
          <a:p>
            <a:pPr lvl="0"/>
            <a:r>
              <a:rPr lang="en-IN" dirty="0"/>
              <a:t>In case the guardian asks any questions, provide clear answers to their queries. </a:t>
            </a:r>
          </a:p>
          <a:p>
            <a:pPr lvl="0"/>
            <a:r>
              <a:rPr lang="en-IN" dirty="0"/>
              <a:t>If the guardian desires to come to the vaccination site, please allow him/her. </a:t>
            </a:r>
          </a:p>
          <a:p>
            <a:r>
              <a:rPr lang="en-IN" b="1" dirty="0"/>
              <a:t> </a:t>
            </a:r>
            <a:endParaRPr lang="en-IN" dirty="0"/>
          </a:p>
          <a:p>
            <a:endParaRPr lang="en-IN"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20000"/>
          </a:bodyPr>
          <a:lstStyle/>
          <a:p>
            <a:r>
              <a:rPr lang="en-IN" b="1" dirty="0"/>
              <a:t>After vaccination</a:t>
            </a:r>
            <a:endParaRPr lang="en-IN" dirty="0"/>
          </a:p>
          <a:p>
            <a:pPr lvl="0"/>
            <a:r>
              <a:rPr lang="en-IN" dirty="0"/>
              <a:t>In case any child has symptoms of fever or redness in the eye, inform the supervisor or ANM.</a:t>
            </a:r>
          </a:p>
          <a:p>
            <a:pPr lvl="0"/>
            <a:r>
              <a:rPr lang="en-IN" dirty="0"/>
              <a:t>If the student feels very weak or tired, inform the Medical Officer/ANM/School </a:t>
            </a:r>
            <a:r>
              <a:rPr lang="en-IN" dirty="0" err="1"/>
              <a:t>Nurse.Make</a:t>
            </a:r>
            <a:r>
              <a:rPr lang="en-IN" dirty="0"/>
              <a:t> him lie down with his feet slightly raised or make him sit with his head bent between the knees.</a:t>
            </a:r>
          </a:p>
          <a:p>
            <a:pPr lvl="0"/>
            <a:r>
              <a:rPr lang="en-IN" dirty="0"/>
              <a:t>If possible, give him water or some light refreshments to make him comfortable.</a:t>
            </a:r>
          </a:p>
          <a:p>
            <a:pPr lvl="0"/>
            <a:r>
              <a:rPr lang="en-IN" dirty="0"/>
              <a:t>Start your work as soon as possible.</a:t>
            </a:r>
          </a:p>
          <a:p>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1563</Words>
  <Application>Microsoft Office PowerPoint</Application>
  <PresentationFormat>On-screen Show (4:3)</PresentationFormat>
  <Paragraphs>93</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Measles – Rubella Handbook      </vt:lpstr>
      <vt:lpstr>Slide 2</vt:lpstr>
      <vt:lpstr>Slide 3</vt:lpstr>
      <vt:lpstr>Slide 4</vt:lpstr>
      <vt:lpstr>Slide 5</vt:lpstr>
      <vt:lpstr>Slide 6</vt:lpstr>
      <vt:lpstr>Slide 7</vt:lpstr>
      <vt:lpstr>Slide 8</vt:lpstr>
      <vt:lpstr>Slide 9</vt:lpstr>
      <vt:lpstr>Slide 10</vt:lpstr>
      <vt:lpstr>Slide 11</vt:lpstr>
      <vt:lpstr> Frequently asked questions on Rubella </vt:lpstr>
      <vt:lpstr>Slide 13</vt:lpstr>
      <vt:lpstr>Slide 14</vt:lpstr>
      <vt:lpstr>Slide 15</vt:lpstr>
      <vt:lpstr>Slide 16</vt:lpstr>
      <vt:lpstr> Q16.Will any children be excluded from vaccination? </vt:lpstr>
      <vt:lpstr>Slide 18</vt:lpstr>
      <vt:lpstr>Slide 19</vt:lpstr>
      <vt:lpstr>Slide 20</vt:lpstr>
      <vt:lpstr>Slide 21</vt:lpstr>
      <vt:lpstr>Slide 22</vt:lpstr>
      <vt:lpstr>Slide 23</vt:lpstr>
      <vt:lpstr>Slide 24</vt:lpstr>
      <vt:lpstr>Slide 25</vt:lpstr>
      <vt:lpstr>Slide 26</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Measles – Rubella Handbook      </dc:title>
  <dc:creator>admin</dc:creator>
  <cp:lastModifiedBy>admin</cp:lastModifiedBy>
  <cp:revision>1</cp:revision>
  <dcterms:created xsi:type="dcterms:W3CDTF">2017-09-24T23:49:48Z</dcterms:created>
  <dcterms:modified xsi:type="dcterms:W3CDTF">2017-09-25T00:02:19Z</dcterms:modified>
</cp:coreProperties>
</file>